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23" r:id="rId3"/>
    <p:sldId id="316" r:id="rId4"/>
    <p:sldId id="327" r:id="rId5"/>
    <p:sldId id="329" r:id="rId6"/>
    <p:sldId id="332" r:id="rId7"/>
    <p:sldId id="328" r:id="rId8"/>
    <p:sldId id="325" r:id="rId9"/>
    <p:sldId id="326" r:id="rId10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EDE4-DB17-46CD-8241-06F11CC35269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95E9-5600-4603-9DDA-ACE75CDC2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88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EDE4-DB17-46CD-8241-06F11CC35269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95E9-5600-4603-9DDA-ACE75CDC2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68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EDE4-DB17-46CD-8241-06F11CC35269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95E9-5600-4603-9DDA-ACE75CDC2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91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EDE4-DB17-46CD-8241-06F11CC35269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95E9-5600-4603-9DDA-ACE75CDC2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30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EDE4-DB17-46CD-8241-06F11CC35269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95E9-5600-4603-9DDA-ACE75CDC2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8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EDE4-DB17-46CD-8241-06F11CC35269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95E9-5600-4603-9DDA-ACE75CDC2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75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EDE4-DB17-46CD-8241-06F11CC35269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95E9-5600-4603-9DDA-ACE75CDC2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70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EDE4-DB17-46CD-8241-06F11CC35269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95E9-5600-4603-9DDA-ACE75CDC2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66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EDE4-DB17-46CD-8241-06F11CC35269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95E9-5600-4603-9DDA-ACE75CDC2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82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EDE4-DB17-46CD-8241-06F11CC35269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95E9-5600-4603-9DDA-ACE75CDC2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33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EDE4-DB17-46CD-8241-06F11CC35269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95E9-5600-4603-9DDA-ACE75CDC2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83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7EDE4-DB17-46CD-8241-06F11CC35269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A95E9-5600-4603-9DDA-ACE75CDC2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9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788276"/>
            <a:ext cx="9144000" cy="290838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CSU Bakersfield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800" b="1" dirty="0" smtClean="0"/>
              <a:t>University Strategic Planning</a:t>
            </a:r>
            <a:br>
              <a:rPr lang="en-US" sz="4800" b="1" dirty="0" smtClean="0"/>
            </a:br>
            <a:r>
              <a:rPr lang="en-US" sz="4800" b="1" dirty="0" smtClean="0"/>
              <a:t>&amp; Budget Advisory Committee</a:t>
            </a:r>
            <a:r>
              <a:rPr lang="en-US" sz="4900" b="1" dirty="0" smtClean="0"/>
              <a:t/>
            </a:r>
            <a:br>
              <a:rPr lang="en-US" sz="4900" b="1" dirty="0" smtClean="0"/>
            </a:br>
            <a:endParaRPr lang="en-US" sz="49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5674" y="3552611"/>
            <a:ext cx="9720649" cy="1655762"/>
          </a:xfrm>
        </p:spPr>
        <p:txBody>
          <a:bodyPr>
            <a:normAutofit/>
          </a:bodyPr>
          <a:lstStyle/>
          <a:p>
            <a:r>
              <a:rPr lang="en-US" sz="3900" dirty="0" smtClean="0"/>
              <a:t>Monday, December 4, 2017</a:t>
            </a:r>
          </a:p>
          <a:p>
            <a:r>
              <a:rPr lang="en-US" sz="3200" dirty="0" smtClean="0"/>
              <a:t>Mr. Thom Davis, vice president and chief financial officer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94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655"/>
            <a:ext cx="12042843" cy="1002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74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72167"/>
          </a:xfrm>
        </p:spPr>
        <p:txBody>
          <a:bodyPr>
            <a:noAutofit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Question </a:t>
            </a:r>
            <a:r>
              <a:rPr lang="en-US" sz="4000" dirty="0"/>
              <a:t>1: </a:t>
            </a:r>
            <a:r>
              <a:rPr lang="en-US" sz="4000" dirty="0">
                <a:solidFill>
                  <a:schemeClr val="accent5"/>
                </a:solidFill>
              </a:rPr>
              <a:t>WHERE</a:t>
            </a:r>
            <a:r>
              <a:rPr lang="en-US" sz="4000" dirty="0"/>
              <a:t> is the money coming </a:t>
            </a:r>
            <a:r>
              <a:rPr lang="en-US" sz="4000" dirty="0" smtClean="0"/>
              <a:t>from?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FF0000"/>
                </a:solidFill>
              </a:rPr>
              <a:t>Fund</a:t>
            </a:r>
            <a:r>
              <a:rPr lang="en-US" sz="4000" dirty="0" smtClean="0"/>
              <a:t> = Ship (within a family of ships)</a:t>
            </a:r>
            <a:br>
              <a:rPr lang="en-US" sz="4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u="sng" dirty="0" smtClean="0">
                <a:solidFill>
                  <a:srgbClr val="FF0000"/>
                </a:solidFill>
              </a:rPr>
              <a:t>BK=State Funds                            </a:t>
            </a:r>
            <a:r>
              <a:rPr lang="en-US" sz="2000" dirty="0" smtClean="0">
                <a:solidFill>
                  <a:srgbClr val="FF0000"/>
                </a:solidFill>
              </a:rPr>
              <a:t>      </a:t>
            </a:r>
            <a:r>
              <a:rPr lang="en-US" sz="2000" u="sng" dirty="0" smtClean="0">
                <a:solidFill>
                  <a:srgbClr val="FF0000"/>
                </a:solidFill>
              </a:rPr>
              <a:t>SP=Sponsored Program Funds  </a:t>
            </a:r>
            <a:r>
              <a:rPr lang="en-US" sz="2000" dirty="0" smtClean="0">
                <a:solidFill>
                  <a:srgbClr val="FF0000"/>
                </a:solidFill>
              </a:rPr>
              <a:t>       </a:t>
            </a:r>
            <a:r>
              <a:rPr lang="en-US" sz="2000" u="sng" dirty="0" smtClean="0">
                <a:solidFill>
                  <a:srgbClr val="FF0000"/>
                </a:solidFill>
              </a:rPr>
              <a:t>MU=Non Mandatory Fee Funds</a:t>
            </a:r>
            <a:r>
              <a:rPr lang="en-US" sz="4000" dirty="0" smtClean="0">
                <a:solidFill>
                  <a:srgbClr val="FF0000"/>
                </a:solidFill>
              </a:rPr>
              <a:t/>
            </a:r>
            <a:br>
              <a:rPr lang="en-US" sz="4000" dirty="0" smtClean="0">
                <a:solidFill>
                  <a:srgbClr val="FF0000"/>
                </a:solidFill>
              </a:rPr>
            </a:b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76" y="2660486"/>
            <a:ext cx="3166241" cy="3054512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087" y="2660482"/>
            <a:ext cx="3236036" cy="3054515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550" y="2660482"/>
            <a:ext cx="3609975" cy="305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2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21" y="0"/>
            <a:ext cx="9869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91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559" y="0"/>
            <a:ext cx="10515600" cy="102476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BK001 (I-5) 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32" y="1024760"/>
            <a:ext cx="9908628" cy="5833240"/>
          </a:xfrm>
        </p:spPr>
      </p:pic>
    </p:spTree>
    <p:extLst>
      <p:ext uri="{BB962C8B-B14F-4D97-AF65-F5344CB8AC3E}">
        <p14:creationId xmlns:p14="http://schemas.microsoft.com/office/powerpoint/2010/main" val="1090167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4172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BK002 … and other priorities (I-5 on ramp)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49" y="1064172"/>
            <a:ext cx="9908628" cy="5793828"/>
          </a:xfrm>
        </p:spPr>
      </p:pic>
    </p:spTree>
    <p:extLst>
      <p:ext uri="{BB962C8B-B14F-4D97-AF65-F5344CB8AC3E}">
        <p14:creationId xmlns:p14="http://schemas.microsoft.com/office/powerpoint/2010/main" val="701193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931276"/>
            <a:ext cx="9144000" cy="1300655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/>
              <a:t>Reminders:</a:t>
            </a:r>
            <a:br>
              <a:rPr lang="en-US" sz="4000" b="1" dirty="0" smtClean="0"/>
            </a:br>
            <a:r>
              <a:rPr lang="en-US" sz="4000" b="1" dirty="0"/>
              <a:t/>
            </a:r>
            <a:br>
              <a:rPr lang="en-US" sz="4000" b="1" dirty="0"/>
            </a:br>
            <a:endParaRPr lang="en-US" sz="49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0" y="1860331"/>
            <a:ext cx="9144000" cy="339746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 algn="l">
              <a:buFont typeface="+mj-lt"/>
              <a:buAutoNum type="arabicPeriod"/>
            </a:pPr>
            <a:r>
              <a:rPr lang="en-US" b="1" dirty="0" smtClean="0"/>
              <a:t>Tenure-track </a:t>
            </a:r>
            <a:r>
              <a:rPr lang="en-US" b="1" dirty="0"/>
              <a:t>density </a:t>
            </a:r>
            <a:r>
              <a:rPr lang="en-US" b="1" dirty="0" smtClean="0"/>
              <a:t>as compared to CSU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b="1" dirty="0" smtClean="0"/>
              <a:t>Student/Faculty </a:t>
            </a:r>
            <a:r>
              <a:rPr lang="en-US" b="1" dirty="0"/>
              <a:t>Ratio </a:t>
            </a:r>
            <a:r>
              <a:rPr lang="en-US" b="1" dirty="0" smtClean="0"/>
              <a:t>as compared </a:t>
            </a:r>
            <a:r>
              <a:rPr lang="en-US" b="1" dirty="0"/>
              <a:t>to </a:t>
            </a:r>
            <a:r>
              <a:rPr lang="en-US" b="1" dirty="0" smtClean="0"/>
              <a:t>CSU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b="1" dirty="0" smtClean="0"/>
              <a:t>Salaries </a:t>
            </a:r>
            <a:r>
              <a:rPr lang="en-US" b="1" dirty="0"/>
              <a:t>and Benefits @ 90%</a:t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62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03" y="0"/>
            <a:ext cx="100268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04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38" y="1"/>
            <a:ext cx="99559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10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7411</TotalTime>
  <Words>53</Words>
  <Application>Microsoft Office PowerPoint</Application>
  <PresentationFormat>Widescreen</PresentationFormat>
  <Paragraphs>11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CSU Bakersfield University Strategic Planning &amp; Budget Advisory Committee </vt:lpstr>
      <vt:lpstr>PowerPoint Presentation</vt:lpstr>
      <vt:lpstr> Question 1: WHERE is the money coming from? Fund = Ship (within a family of ships)  BK=State Funds                                  SP=Sponsored Program Funds         MU=Non Mandatory Fee Funds </vt:lpstr>
      <vt:lpstr>PowerPoint Presentation</vt:lpstr>
      <vt:lpstr>BK001 (I-5) </vt:lpstr>
      <vt:lpstr>BK002 … and other priorities (I-5 on ramp)</vt:lpstr>
      <vt:lpstr>Reminders: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Position Control – Perfect World</dc:title>
  <dc:creator>Shaun Luque</dc:creator>
  <cp:lastModifiedBy>Thom Davis</cp:lastModifiedBy>
  <cp:revision>119</cp:revision>
  <cp:lastPrinted>2017-12-03T20:43:11Z</cp:lastPrinted>
  <dcterms:created xsi:type="dcterms:W3CDTF">2016-07-12T16:19:16Z</dcterms:created>
  <dcterms:modified xsi:type="dcterms:W3CDTF">2017-12-03T20:56:48Z</dcterms:modified>
</cp:coreProperties>
</file>